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29"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2/26/2025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12" name="Footer Placeholder 11">
            <a:extLst>
              <a:ext uri="{FF2B5EF4-FFF2-40B4-BE49-F238E27FC236}">
                <a16:creationId xmlns=""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2/26/2025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2/26/2025</a:t>
            </a:fld>
            <a:endParaRPr lang="en-US"/>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2/26/2025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2/26/2025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2/26/2025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2/26/2025</a:t>
            </a:fld>
            <a:endParaRPr lang="en-US"/>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2/26/2025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smtClean="0">
                <a:solidFill>
                  <a:schemeClr val="accent1"/>
                </a:solidFill>
                <a:latin typeface="Arial" panose="020B0604020202020204" pitchFamily="34" charset="0"/>
                <a:cs typeface="Arial" panose="020B0604020202020204" pitchFamily="34" charset="0"/>
              </a:rPr>
              <a:t>SECURE DATA HIDING IN IMAGE USING STEGANOGRAPHY</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smtClean="0">
                <a:solidFill>
                  <a:schemeClr val="accent1">
                    <a:lumMod val="75000"/>
                  </a:schemeClr>
                </a:solidFill>
                <a:latin typeface="Arial"/>
                <a:cs typeface="Arial"/>
              </a:rPr>
              <a:t>CAPSTONE PROJECT</a:t>
            </a:r>
            <a:endParaRPr lang="en-US" sz="3200" b="1" dirty="0">
              <a:solidFill>
                <a:schemeClr val="accent1">
                  <a:lumMod val="75000"/>
                </a:schemeClr>
              </a:solidFill>
              <a:latin typeface="Arial"/>
              <a:cs typeface="Arial"/>
            </a:endParaRPr>
          </a:p>
        </p:txBody>
      </p:sp>
      <p:sp>
        <p:nvSpPr>
          <p:cNvPr id="4" name="TextBox 3"/>
          <p:cNvSpPr txBox="1"/>
          <p:nvPr/>
        </p:nvSpPr>
        <p:spPr>
          <a:xfrm>
            <a:off x="2532888" y="4586365"/>
            <a:ext cx="8564825"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smtClean="0">
                <a:solidFill>
                  <a:schemeClr val="accent1">
                    <a:lumMod val="75000"/>
                  </a:schemeClr>
                </a:solidFill>
                <a:latin typeface="Arial"/>
                <a:cs typeface="Arial"/>
              </a:rPr>
              <a:t>Student Name </a:t>
            </a:r>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T. </a:t>
            </a:r>
            <a:r>
              <a:rPr lang="en-US" sz="2000" b="1" dirty="0" err="1" smtClean="0">
                <a:solidFill>
                  <a:schemeClr val="accent1">
                    <a:lumMod val="75000"/>
                  </a:schemeClr>
                </a:solidFill>
                <a:latin typeface="Arial"/>
                <a:cs typeface="Arial"/>
              </a:rPr>
              <a:t>Sai</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Sowmika</a:t>
            </a:r>
            <a:endParaRPr lang="en-US" sz="2000" b="1" dirty="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College </a:t>
            </a:r>
            <a:r>
              <a:rPr lang="en-US" sz="2000" b="1" dirty="0">
                <a:solidFill>
                  <a:schemeClr val="accent1">
                    <a:lumMod val="75000"/>
                  </a:schemeClr>
                </a:solidFill>
                <a:latin typeface="Arial"/>
                <a:cs typeface="Arial"/>
              </a:rPr>
              <a:t>Name &amp; Department : </a:t>
            </a:r>
            <a:r>
              <a:rPr lang="en-US" sz="2000" b="1" dirty="0" smtClean="0">
                <a:solidFill>
                  <a:schemeClr val="accent1">
                    <a:lumMod val="75000"/>
                  </a:schemeClr>
                </a:solidFill>
                <a:latin typeface="Arial"/>
                <a:cs typeface="Arial"/>
              </a:rPr>
              <a:t>Institute of Aeronautical Engineering,</a:t>
            </a:r>
          </a:p>
          <a:p>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CSE(Cyber security)</a:t>
            </a:r>
            <a:endParaRPr lang="en-US" sz="2000" b="1" dirty="0">
              <a:solidFill>
                <a:schemeClr val="accent1">
                  <a:lumMod val="75000"/>
                </a:schemeClr>
              </a:solidFill>
              <a:latin typeface="Arial"/>
              <a:cs typeface="Arial"/>
            </a:endParaRP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a:t>
            </a:r>
            <a:r>
              <a:rPr lang="en-US" sz="4400" b="1" dirty="0" smtClean="0">
                <a:solidFill>
                  <a:schemeClr val="accent1"/>
                </a:solidFill>
                <a:latin typeface="Arial"/>
                <a:cs typeface="Arial"/>
              </a:rPr>
              <a:t>scope(optional)</a:t>
            </a:r>
            <a:endParaRPr lang="en-US" sz="4400" b="1" dirty="0">
              <a:solidFill>
                <a:schemeClr val="accent1"/>
              </a:solidFill>
              <a:latin typeface="Arial"/>
              <a:cs typeface="Arial"/>
            </a:endParaRPr>
          </a:p>
        </p:txBody>
      </p:sp>
      <p:sp>
        <p:nvSpPr>
          <p:cNvPr id="2" name="Content Placeholder 1"/>
          <p:cNvSpPr>
            <a:spLocks noGrp="1" noChangeArrowheads="1"/>
          </p:cNvSpPr>
          <p:nvPr>
            <p:ph idx="1"/>
          </p:nvPr>
        </p:nvSpPr>
        <p:spPr bwMode="auto">
          <a:xfrm>
            <a:off x="626913" y="1493187"/>
            <a:ext cx="97972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smtClean="0">
                <a:ln>
                  <a:noFill/>
                </a:ln>
                <a:solidFill>
                  <a:schemeClr val="tx1"/>
                </a:solidFill>
                <a:effectLst/>
                <a:latin typeface="Arial" panose="020B0604020202020204" pitchFamily="34" charset="0"/>
              </a:rPr>
              <a:t>Can be integrated with </a:t>
            </a:r>
            <a:r>
              <a:rPr kumimoji="0" lang="en-US" sz="1800" b="1" i="0" u="none" strike="noStrike" cap="none" normalizeH="0" baseline="0" dirty="0" smtClean="0">
                <a:ln>
                  <a:noFill/>
                </a:ln>
                <a:solidFill>
                  <a:schemeClr val="tx1"/>
                </a:solidFill>
                <a:effectLst/>
                <a:latin typeface="Arial" panose="020B0604020202020204" pitchFamily="34" charset="0"/>
              </a:rPr>
              <a:t>Flask/</a:t>
            </a:r>
            <a:r>
              <a:rPr kumimoji="0" lang="en-US" sz="1800" b="1" i="0" u="none" strike="noStrike" cap="none" normalizeH="0" baseline="0" dirty="0" err="1" smtClean="0">
                <a:ln>
                  <a:noFill/>
                </a:ln>
                <a:solidFill>
                  <a:schemeClr val="tx1"/>
                </a:solidFill>
                <a:effectLst/>
                <a:latin typeface="Arial" panose="020B0604020202020204" pitchFamily="34" charset="0"/>
              </a:rPr>
              <a:t>Django</a:t>
            </a:r>
            <a:r>
              <a:rPr kumimoji="0" lang="en-US" sz="1800" b="0" i="0" u="none" strike="noStrike" cap="none" normalizeH="0" baseline="0" dirty="0" smtClean="0">
                <a:ln>
                  <a:noFill/>
                </a:ln>
                <a:solidFill>
                  <a:schemeClr val="tx1"/>
                </a:solidFill>
                <a:effectLst/>
                <a:latin typeface="Arial" panose="020B0604020202020204" pitchFamily="34" charset="0"/>
              </a:rPr>
              <a:t> for web-based use or </a:t>
            </a:r>
            <a:r>
              <a:rPr kumimoji="0" lang="en-US" sz="1800" b="1" i="0" u="none" strike="noStrike" cap="none" normalizeH="0" baseline="0" dirty="0" err="1" smtClean="0">
                <a:ln>
                  <a:noFill/>
                </a:ln>
                <a:solidFill>
                  <a:schemeClr val="tx1"/>
                </a:solidFill>
                <a:effectLst/>
                <a:latin typeface="Arial" panose="020B0604020202020204" pitchFamily="34" charset="0"/>
              </a:rPr>
              <a:t>Tkinter</a:t>
            </a:r>
            <a:r>
              <a:rPr kumimoji="0" lang="en-US" sz="1800" b="1" i="0" u="none" strike="noStrike" cap="none" normalizeH="0" baseline="0" dirty="0" smtClean="0">
                <a:ln>
                  <a:noFill/>
                </a:ln>
                <a:solidFill>
                  <a:schemeClr val="tx1"/>
                </a:solidFill>
                <a:effectLst/>
                <a:latin typeface="Arial" panose="020B0604020202020204" pitchFamily="34" charset="0"/>
              </a:rPr>
              <a:t>/</a:t>
            </a:r>
            <a:r>
              <a:rPr kumimoji="0" lang="en-US" sz="1800" b="1" i="0" u="none" strike="noStrike" cap="none" normalizeH="0" baseline="0" dirty="0" err="1" smtClean="0">
                <a:ln>
                  <a:noFill/>
                </a:ln>
                <a:solidFill>
                  <a:schemeClr val="tx1"/>
                </a:solidFill>
                <a:effectLst/>
                <a:latin typeface="Arial" panose="020B0604020202020204" pitchFamily="34" charset="0"/>
              </a:rPr>
              <a:t>PyQt</a:t>
            </a:r>
            <a:r>
              <a:rPr kumimoji="0" lang="en-US" sz="1800" b="0" i="0" u="none" strike="noStrike" cap="none" normalizeH="0" baseline="0" dirty="0" smtClean="0">
                <a:ln>
                  <a:noFill/>
                </a:ln>
                <a:solidFill>
                  <a:schemeClr val="tx1"/>
                </a:solidFill>
                <a:effectLst/>
                <a:latin typeface="Arial" panose="020B0604020202020204" pitchFamily="34" charset="0"/>
              </a:rPr>
              <a:t> for a user-friendly desktop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4" name="Rectangle 2"/>
          <p:cNvSpPr>
            <a:spLocks noGrp="1" noChangeArrowheads="1"/>
          </p:cNvSpPr>
          <p:nvPr>
            <p:ph idx="1"/>
          </p:nvPr>
        </p:nvSpPr>
        <p:spPr bwMode="auto">
          <a:xfrm>
            <a:off x="379285" y="2203318"/>
            <a:ext cx="1106711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In daily life, sharing sensitive information like passwords or private messages securely can be challenging. Traditional encryption methods may attract attention, making discreet communication difficult. This project develops an </a:t>
            </a:r>
            <a:r>
              <a:rPr kumimoji="0" lang="en-US" sz="1800" b="1" i="0" u="none" strike="noStrike" cap="none" normalizeH="0" baseline="0" smtClean="0">
                <a:ln>
                  <a:noFill/>
                </a:ln>
                <a:solidFill>
                  <a:schemeClr val="tx1"/>
                </a:solidFill>
                <a:effectLst/>
                <a:latin typeface="Arial" panose="020B0604020202020204" pitchFamily="34" charset="0"/>
              </a:rPr>
              <a:t>image-based steganography system</a:t>
            </a:r>
            <a:r>
              <a:rPr kumimoji="0" lang="en-US" sz="1800" b="0" i="0" u="none" strike="noStrike" cap="none" normalizeH="0" baseline="0" smtClean="0">
                <a:ln>
                  <a:noFill/>
                </a:ln>
                <a:solidFill>
                  <a:schemeClr val="tx1"/>
                </a:solidFill>
                <a:effectLst/>
                <a:latin typeface="Arial" panose="020B0604020202020204" pitchFamily="34" charset="0"/>
              </a:rPr>
              <a:t> that embeds secret messages within everyday images, such as family photos or social media pictures. Only the recipient with the correct passcode can extract the hidden message, ensuring privacy and security. This method helps in safely sharing confidential data and private messages without leaving digital traces.</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r>
              <a:rPr lang="en-US" b="1" dirty="0"/>
              <a:t>Programming </a:t>
            </a:r>
            <a:r>
              <a:rPr lang="en-US" b="1" dirty="0" smtClean="0"/>
              <a:t>Language:</a:t>
            </a:r>
          </a:p>
          <a:p>
            <a:pPr marL="342900" indent="-342900">
              <a:buFont typeface="+mj-lt"/>
              <a:buAutoNum type="arabicPeriod"/>
            </a:pPr>
            <a:r>
              <a:rPr lang="en-US" b="1" dirty="0" smtClean="0"/>
              <a:t>Python</a:t>
            </a:r>
            <a:r>
              <a:rPr lang="en-US" dirty="0" smtClean="0"/>
              <a:t> </a:t>
            </a:r>
            <a:r>
              <a:rPr lang="en-US" dirty="0"/>
              <a:t>– Used for implementing the steganography algorithm</a:t>
            </a:r>
            <a:r>
              <a:rPr lang="en-US" dirty="0" smtClean="0"/>
              <a:t>.</a:t>
            </a:r>
          </a:p>
          <a:p>
            <a:endParaRPr lang="en-US" b="1" dirty="0"/>
          </a:p>
          <a:p>
            <a:r>
              <a:rPr lang="en-US" b="1" dirty="0" smtClean="0"/>
              <a:t>Libraries</a:t>
            </a:r>
            <a:r>
              <a:rPr lang="en-US" b="1" dirty="0"/>
              <a:t>:</a:t>
            </a:r>
          </a:p>
          <a:p>
            <a:pPr marL="342900" indent="-342900">
              <a:buFont typeface="+mj-lt"/>
              <a:buAutoNum type="arabicPeriod"/>
            </a:pPr>
            <a:r>
              <a:rPr lang="en-US" b="1" dirty="0" err="1"/>
              <a:t>OpenCV</a:t>
            </a:r>
            <a:r>
              <a:rPr lang="en-US" dirty="0"/>
              <a:t> – For image processing and manipulation.</a:t>
            </a:r>
          </a:p>
          <a:p>
            <a:pPr marL="342900" indent="-342900">
              <a:buFont typeface="+mj-lt"/>
              <a:buAutoNum type="arabicPeriod"/>
            </a:pPr>
            <a:r>
              <a:rPr lang="en-US" b="1" dirty="0" err="1"/>
              <a:t>NumPy</a:t>
            </a:r>
            <a:r>
              <a:rPr lang="en-US" dirty="0"/>
              <a:t> – For handling numerical operations on image data.</a:t>
            </a:r>
          </a:p>
          <a:p>
            <a:pPr marL="342900" indent="-342900">
              <a:buFont typeface="+mj-lt"/>
              <a:buAutoNum type="arabicPeriod"/>
            </a:pPr>
            <a:r>
              <a:rPr lang="en-US" b="1" dirty="0"/>
              <a:t>OS</a:t>
            </a:r>
            <a:r>
              <a:rPr lang="en-US" dirty="0"/>
              <a:t> – To manage file operations (e.g., saving/loading images).</a:t>
            </a:r>
          </a:p>
          <a:p>
            <a:pPr marL="342900" indent="-342900">
              <a:buFont typeface="+mj-lt"/>
              <a:buAutoNum type="arabicPeriod"/>
            </a:pPr>
            <a:endParaRPr lang="en-IN" dirty="0"/>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3" name="Rectangle 1"/>
          <p:cNvSpPr>
            <a:spLocks noGrp="1" noChangeArrowheads="1"/>
          </p:cNvSpPr>
          <p:nvPr>
            <p:ph idx="1"/>
          </p:nvPr>
        </p:nvSpPr>
        <p:spPr bwMode="auto">
          <a:xfrm>
            <a:off x="559323" y="1634629"/>
            <a:ext cx="11051484" cy="362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sz="1800" b="1" i="0" u="none" strike="noStrike" cap="none" normalizeH="0" baseline="0" dirty="0" smtClean="0">
                <a:ln>
                  <a:noFill/>
                </a:ln>
                <a:solidFill>
                  <a:schemeClr val="tx1"/>
                </a:solidFill>
                <a:effectLst/>
                <a:latin typeface="Arial" panose="020B0604020202020204" pitchFamily="34" charset="0"/>
              </a:rPr>
              <a:t>Passcode-Protected Decryption</a:t>
            </a:r>
            <a:r>
              <a:rPr kumimoji="0" lang="en-US" sz="1800" b="0" i="0" u="none" strike="noStrike" cap="none" normalizeH="0" baseline="0" dirty="0" smtClean="0">
                <a:ln>
                  <a:noFill/>
                </a:ln>
                <a:solidFill>
                  <a:schemeClr val="tx1"/>
                </a:solidFill>
                <a:effectLst/>
                <a:latin typeface="Arial" panose="020B0604020202020204" pitchFamily="34" charset="0"/>
              </a:rPr>
              <a:t> – Only users with the correct passcode can extract the hidden message, adding an extra layer of security.</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sz="1800" b="1" i="0" u="none" strike="noStrike" cap="none" normalizeH="0" baseline="0" dirty="0" smtClean="0">
                <a:ln>
                  <a:noFill/>
                </a:ln>
                <a:solidFill>
                  <a:schemeClr val="tx1"/>
                </a:solidFill>
                <a:effectLst/>
                <a:latin typeface="Arial" panose="020B0604020202020204" pitchFamily="34" charset="0"/>
              </a:rPr>
              <a:t>Uses Image Instead of Text</a:t>
            </a:r>
            <a:r>
              <a:rPr kumimoji="0" lang="en-US" sz="1800" b="0" i="0" u="none" strike="noStrike" cap="none" normalizeH="0" baseline="0" dirty="0" smtClean="0">
                <a:ln>
                  <a:noFill/>
                </a:ln>
                <a:solidFill>
                  <a:schemeClr val="tx1"/>
                </a:solidFill>
                <a:effectLst/>
                <a:latin typeface="Arial" panose="020B0604020202020204" pitchFamily="34" charset="0"/>
              </a:rPr>
              <a:t> – Unlike traditional encryption, this method hides messages inside images, making it less suspicious and more discreet.</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sz="1800" b="1" i="0" u="none" strike="noStrike" cap="none" normalizeH="0" baseline="0" dirty="0" smtClean="0">
                <a:ln>
                  <a:noFill/>
                </a:ln>
                <a:solidFill>
                  <a:schemeClr val="tx1"/>
                </a:solidFill>
                <a:effectLst/>
                <a:latin typeface="Arial" panose="020B0604020202020204" pitchFamily="34" charset="0"/>
              </a:rPr>
              <a:t>Supports Any Standard Image Format</a:t>
            </a:r>
            <a:r>
              <a:rPr kumimoji="0" lang="en-US" sz="1800" b="0" i="0" u="none" strike="noStrike" cap="none" normalizeH="0" baseline="0" dirty="0" smtClean="0">
                <a:ln>
                  <a:noFill/>
                </a:ln>
                <a:solidFill>
                  <a:schemeClr val="tx1"/>
                </a:solidFill>
                <a:effectLst/>
                <a:latin typeface="Arial" panose="020B0604020202020204" pitchFamily="34" charset="0"/>
              </a:rPr>
              <a:t> – Works with common image formats like </a:t>
            </a:r>
            <a:r>
              <a:rPr kumimoji="0" lang="en-US" sz="1800" b="1" i="0" u="none" strike="noStrike" cap="none" normalizeH="0" baseline="0" dirty="0" smtClean="0">
                <a:ln>
                  <a:noFill/>
                </a:ln>
                <a:solidFill>
                  <a:schemeClr val="tx1"/>
                </a:solidFill>
                <a:effectLst/>
                <a:latin typeface="Arial" panose="020B0604020202020204" pitchFamily="34" charset="0"/>
              </a:rPr>
              <a:t>JPG, PNG, JFIF</a:t>
            </a:r>
            <a:r>
              <a:rPr kumimoji="0" lang="en-US" sz="1800" b="0" i="0" u="none" strike="noStrike" cap="none" normalizeH="0" baseline="0" dirty="0" smtClean="0">
                <a:ln>
                  <a:noFill/>
                </a:ln>
                <a:solidFill>
                  <a:schemeClr val="tx1"/>
                </a:solidFill>
                <a:effectLst/>
                <a:latin typeface="Arial" panose="020B0604020202020204" pitchFamily="34" charset="0"/>
              </a:rPr>
              <a:t>, making it suitable for real-world applications.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sz="1800" b="1" i="0" u="none" strike="noStrike" cap="none" normalizeH="0" baseline="0" dirty="0" smtClean="0">
                <a:ln>
                  <a:noFill/>
                </a:ln>
                <a:solidFill>
                  <a:schemeClr val="tx1"/>
                </a:solidFill>
                <a:effectLst/>
                <a:latin typeface="Arial" panose="020B0604020202020204" pitchFamily="34" charset="0"/>
              </a:rPr>
              <a:t>Lightweight and Fast</a:t>
            </a:r>
            <a:r>
              <a:rPr kumimoji="0" lang="en-US" sz="1800" b="0" i="0" u="none" strike="noStrike" cap="none" normalizeH="0" baseline="0" dirty="0" smtClean="0">
                <a:ln>
                  <a:noFill/>
                </a:ln>
                <a:solidFill>
                  <a:schemeClr val="tx1"/>
                </a:solidFill>
                <a:effectLst/>
                <a:latin typeface="Arial" panose="020B0604020202020204" pitchFamily="34" charset="0"/>
              </a:rPr>
              <a:t> – The project ensures efficient message embedding and extraction without significantly altering the image quality.</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4" name="Rectangle 1"/>
          <p:cNvSpPr>
            <a:spLocks noGrp="1" noChangeArrowheads="1"/>
          </p:cNvSpPr>
          <p:nvPr>
            <p:ph idx="1"/>
          </p:nvPr>
        </p:nvSpPr>
        <p:spPr bwMode="auto">
          <a:xfrm>
            <a:off x="581192" y="1559694"/>
            <a:ext cx="11223711" cy="357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sz="9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sz="1800" b="1" i="0" u="none" strike="noStrike" cap="none" normalizeH="0" baseline="0" dirty="0" smtClean="0">
                <a:ln>
                  <a:noFill/>
                </a:ln>
                <a:solidFill>
                  <a:schemeClr val="tx1"/>
                </a:solidFill>
                <a:effectLst/>
                <a:latin typeface="Arial" panose="020B0604020202020204" pitchFamily="34" charset="0"/>
              </a:rPr>
              <a:t>Military &amp; Defense Personnel</a:t>
            </a:r>
            <a:r>
              <a:rPr kumimoji="0" lang="en-US" sz="1800" b="0" i="0" u="none" strike="noStrike" cap="none" normalizeH="0" baseline="0" dirty="0" smtClean="0">
                <a:ln>
                  <a:noFill/>
                </a:ln>
                <a:solidFill>
                  <a:schemeClr val="tx1"/>
                </a:solidFill>
                <a:effectLst/>
                <a:latin typeface="Arial" panose="020B0604020202020204" pitchFamily="34" charset="0"/>
              </a:rPr>
              <a:t> – Securely transmit classified information without raising suspicion.</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sz="1800" b="1" i="0" u="none" strike="noStrike" cap="none" normalizeH="0" baseline="0" dirty="0" smtClean="0">
                <a:ln>
                  <a:noFill/>
                </a:ln>
                <a:solidFill>
                  <a:schemeClr val="tx1"/>
                </a:solidFill>
                <a:effectLst/>
                <a:latin typeface="Arial" panose="020B0604020202020204" pitchFamily="34" charset="0"/>
              </a:rPr>
              <a:t>General Users</a:t>
            </a:r>
            <a:r>
              <a:rPr kumimoji="0" lang="en-US" sz="1800" b="0" i="0" u="none" strike="noStrike" cap="none" normalizeH="0" baseline="0" dirty="0" smtClean="0">
                <a:ln>
                  <a:noFill/>
                </a:ln>
                <a:solidFill>
                  <a:schemeClr val="tx1"/>
                </a:solidFill>
                <a:effectLst/>
                <a:latin typeface="Arial" panose="020B0604020202020204" pitchFamily="34" charset="0"/>
              </a:rPr>
              <a:t> – Individuals who want to share private messages discreetly.</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sz="1800" b="1" i="0" u="none" strike="noStrike" cap="none" normalizeH="0" baseline="0" dirty="0" smtClean="0">
                <a:ln>
                  <a:noFill/>
                </a:ln>
                <a:solidFill>
                  <a:schemeClr val="tx1"/>
                </a:solidFill>
                <a:effectLst/>
                <a:latin typeface="Arial" panose="020B0604020202020204" pitchFamily="34" charset="0"/>
              </a:rPr>
              <a:t>Journalists &amp; Activists</a:t>
            </a:r>
            <a:r>
              <a:rPr kumimoji="0" lang="en-US" sz="1800" b="0" i="0" u="none" strike="noStrike" cap="none" normalizeH="0" baseline="0" dirty="0" smtClean="0">
                <a:ln>
                  <a:noFill/>
                </a:ln>
                <a:solidFill>
                  <a:schemeClr val="tx1"/>
                </a:solidFill>
                <a:effectLst/>
                <a:latin typeface="Arial" panose="020B0604020202020204" pitchFamily="34" charset="0"/>
              </a:rPr>
              <a:t> – Protect sensitive communications in high-surveillance regions.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sz="1800" b="1" i="0" u="none" strike="noStrike" cap="none" normalizeH="0" baseline="0" dirty="0" smtClean="0">
                <a:ln>
                  <a:noFill/>
                </a:ln>
                <a:solidFill>
                  <a:schemeClr val="tx1"/>
                </a:solidFill>
                <a:effectLst/>
                <a:latin typeface="Arial" panose="020B0604020202020204" pitchFamily="34" charset="0"/>
              </a:rPr>
              <a:t>Corporate Employees</a:t>
            </a:r>
            <a:r>
              <a:rPr kumimoji="0" lang="en-US" sz="1800" b="0" i="0" u="none" strike="noStrike" cap="none" normalizeH="0" baseline="0" dirty="0" smtClean="0">
                <a:ln>
                  <a:noFill/>
                </a:ln>
                <a:solidFill>
                  <a:schemeClr val="tx1"/>
                </a:solidFill>
                <a:effectLst/>
                <a:latin typeface="Arial" panose="020B0604020202020204" pitchFamily="34" charset="0"/>
              </a:rPr>
              <a:t> – Securely share confidential data within organizations.</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sz="1800" b="1" i="0" u="none" strike="noStrike" cap="none" normalizeH="0" baseline="0" dirty="0" err="1" smtClean="0">
                <a:ln>
                  <a:noFill/>
                </a:ln>
                <a:solidFill>
                  <a:schemeClr val="tx1"/>
                </a:solidFill>
                <a:effectLst/>
                <a:latin typeface="Arial" panose="020B0604020202020204" pitchFamily="34" charset="0"/>
              </a:rPr>
              <a:t>Cybersecurity</a:t>
            </a:r>
            <a:r>
              <a:rPr kumimoji="0" lang="en-US" sz="1800" b="1" i="0" u="none" strike="noStrike" cap="none" normalizeH="0" baseline="0" dirty="0" smtClean="0">
                <a:ln>
                  <a:noFill/>
                </a:ln>
                <a:solidFill>
                  <a:schemeClr val="tx1"/>
                </a:solidFill>
                <a:effectLst/>
                <a:latin typeface="Arial" panose="020B0604020202020204" pitchFamily="34" charset="0"/>
              </a:rPr>
              <a:t> Professionals</a:t>
            </a:r>
            <a:r>
              <a:rPr kumimoji="0" lang="en-US" sz="1800" b="0" i="0" u="none" strike="noStrike" cap="none" normalizeH="0" baseline="0" dirty="0" smtClean="0">
                <a:ln>
                  <a:noFill/>
                </a:ln>
                <a:solidFill>
                  <a:schemeClr val="tx1"/>
                </a:solidFill>
                <a:effectLst/>
                <a:latin typeface="Arial" panose="020B0604020202020204" pitchFamily="34" charset="0"/>
              </a:rPr>
              <a:t> – Explore and enhance secure data transmission techniques.</a:t>
            </a:r>
          </a:p>
          <a:p>
            <a:pPr marL="0" marR="0" lvl="0" indent="0" algn="l" defTabSz="914400" rtl="0" eaLnBrk="0" fontAlgn="base" latinLnBrk="0" hangingPunct="0">
              <a:lnSpc>
                <a:spcPct val="150000"/>
              </a:lnSpc>
              <a:spcBef>
                <a:spcPct val="0"/>
              </a:spcBef>
              <a:spcAft>
                <a:spcPct val="0"/>
              </a:spcAft>
              <a:buClrTx/>
              <a:buSzTx/>
              <a:buFontTx/>
              <a:buAutoNum type="arabicPeriod" startAt="6"/>
              <a:tabLst/>
            </a:pPr>
            <a:r>
              <a:rPr kumimoji="0" lang="en-US" sz="1800" b="1" i="0" u="none" strike="noStrike" cap="none" normalizeH="0" baseline="0" dirty="0" smtClean="0">
                <a:ln>
                  <a:noFill/>
                </a:ln>
                <a:solidFill>
                  <a:schemeClr val="tx1"/>
                </a:solidFill>
                <a:effectLst/>
                <a:latin typeface="Arial" panose="020B0604020202020204" pitchFamily="34" charset="0"/>
              </a:rPr>
              <a:t>Law Enforcement &amp; Intelligence Agencies</a:t>
            </a:r>
            <a:r>
              <a:rPr kumimoji="0" lang="en-US" sz="1800" b="0" i="0" u="none" strike="noStrike" cap="none" normalizeH="0" baseline="0" dirty="0" smtClean="0">
                <a:ln>
                  <a:noFill/>
                </a:ln>
                <a:solidFill>
                  <a:schemeClr val="tx1"/>
                </a:solidFill>
                <a:effectLst/>
                <a:latin typeface="Arial" panose="020B0604020202020204" pitchFamily="34" charset="0"/>
              </a:rPr>
              <a:t> – Covertly exchange critical information for security operations.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4" name="Content Placeholder 3"/>
          <p:cNvPicPr>
            <a:picLocks noGrp="1" noChangeAspect="1"/>
          </p:cNvPicPr>
          <p:nvPr>
            <p:ph idx="1"/>
          </p:nvPr>
        </p:nvPicPr>
        <p:blipFill>
          <a:blip r:embed="rId2"/>
          <a:stretch>
            <a:fillRect/>
          </a:stretch>
        </p:blipFill>
        <p:spPr>
          <a:xfrm>
            <a:off x="1443780" y="1858488"/>
            <a:ext cx="5807411" cy="8755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780" y="3175438"/>
            <a:ext cx="3484835" cy="1883664"/>
          </a:xfrm>
          <a:prstGeom prst="rect">
            <a:avLst/>
          </a:prstGeom>
        </p:spPr>
      </p:pic>
      <p:pic>
        <p:nvPicPr>
          <p:cNvPr id="6" name="Picture 5"/>
          <p:cNvPicPr>
            <a:picLocks noChangeAspect="1"/>
          </p:cNvPicPr>
          <p:nvPr/>
        </p:nvPicPr>
        <p:blipFill>
          <a:blip r:embed="rId4"/>
          <a:stretch>
            <a:fillRect/>
          </a:stretch>
        </p:blipFill>
        <p:spPr>
          <a:xfrm>
            <a:off x="1443780" y="5315695"/>
            <a:ext cx="4993596" cy="765066"/>
          </a:xfrm>
          <a:prstGeom prst="rect">
            <a:avLst/>
          </a:prstGeom>
        </p:spPr>
      </p:pic>
      <p:sp>
        <p:nvSpPr>
          <p:cNvPr id="7" name="TextBox 6"/>
          <p:cNvSpPr txBox="1"/>
          <p:nvPr/>
        </p:nvSpPr>
        <p:spPr>
          <a:xfrm>
            <a:off x="1306620" y="2734055"/>
            <a:ext cx="4070052"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STEGANOGRAPHIC IMAGE</a:t>
            </a:r>
            <a:endParaRPr lang="en-US" dirty="0" smtClean="0"/>
          </a:p>
          <a:p>
            <a:endParaRPr lang="en-US" dirty="0"/>
          </a:p>
        </p:txBody>
      </p:sp>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4" name="Rectangle 1"/>
          <p:cNvSpPr>
            <a:spLocks noGrp="1" noChangeArrowheads="1"/>
          </p:cNvSpPr>
          <p:nvPr>
            <p:ph idx="1"/>
          </p:nvPr>
        </p:nvSpPr>
        <p:spPr bwMode="auto">
          <a:xfrm>
            <a:off x="581192" y="1618085"/>
            <a:ext cx="1064613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This project successfully addresses the challenge of securely transmitting sensitive information in everyday communication. By embedding secret messages within images using steganography, it provides a discreet and efficient method for data exchange. Unlike traditional encryption, this approach ensures that confidential information remains undetectable, reducing the risk of interception.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With applications in military communication, corporate security, and personal privacy, this project enhances digital security while maintaining ease of use. By integrating image-based encryption with password protection, it offers a reliable solution for secure message transmission in both personal and professional environments.</a:t>
            </a: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 xmlns:a16="http://schemas.microsoft.com/office/drawing/2014/main" id="{51A299DD-46FA-7866-41D8-C1BFCC2F69DD}"/>
              </a:ext>
            </a:extLst>
          </p:cNvPr>
          <p:cNvSpPr>
            <a:spLocks noGrp="1"/>
          </p:cNvSpPr>
          <p:nvPr>
            <p:ph idx="1"/>
          </p:nvPr>
        </p:nvSpPr>
        <p:spPr/>
        <p:txBody>
          <a:bodyPr/>
          <a:lstStyle/>
          <a:p>
            <a:pPr marL="0" indent="0">
              <a:buNone/>
            </a:pPr>
            <a:r>
              <a:rPr lang="en-IN" dirty="0"/>
              <a:t>https://github.com/Sowmika890/Secure-Data-Hiding-in-Image-Using-Steganography/tree/main</a:t>
            </a:r>
            <a:endParaRPr lang="en-IN" dirty="0"/>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purl.org/dc/dcmitype/"/>
    <ds:schemaRef ds:uri="fadb41d3-f9cb-40fb-903c-8cacaba95bb5"/>
    <ds:schemaRef ds:uri="b30265f8-c5e2-4918-b4a1-b977299ca3e2"/>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71</TotalTime>
  <Words>467</Words>
  <Application>Microsoft Office PowerPoint</Application>
  <PresentationFormat>Widescreen</PresentationFormat>
  <Paragraphs>53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DELL</cp:lastModifiedBy>
  <cp:revision>29</cp:revision>
  <dcterms:created xsi:type="dcterms:W3CDTF">2021-05-26T16:50:10Z</dcterms:created>
  <dcterms:modified xsi:type="dcterms:W3CDTF">2025-02-26T15:09:30Z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